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5715000" type="screen16x1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DC"/>
          </a:solidFill>
        </a:fill>
      </a:tcStyle>
    </a:wholeTbl>
    <a:band2H>
      <a:tcTxStyle/>
      <a:tcStyle>
        <a:tcBdr/>
        <a:fill>
          <a:solidFill>
            <a:srgbClr val="E7EA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8D6"/>
          </a:solidFill>
        </a:fill>
      </a:tcStyle>
    </a:wholeTbl>
    <a:band2H>
      <a:tcTxStyle/>
      <a:tcStyle>
        <a:tcBdr/>
        <a:fill>
          <a:solidFill>
            <a:srgbClr val="E7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DCDD"/>
          </a:solidFill>
        </a:fill>
      </a:tcStyle>
    </a:wholeTbl>
    <a:band2H>
      <a:tcTxStyle/>
      <a:tcStyle>
        <a:tcBdr/>
        <a:fill>
          <a:solidFill>
            <a:srgbClr val="EE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F3F3F"/>
        </a:fontRef>
        <a:srgbClr val="3F3F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F3F3F"/>
        </a:fontRef>
        <a:srgbClr val="3F3F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F3F3F"/>
              </a:solidFill>
              <a:prstDash val="solid"/>
              <a:round/>
            </a:ln>
          </a:top>
          <a:bottom>
            <a:ln w="254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F3F3F"/>
              </a:solidFill>
              <a:prstDash val="solid"/>
              <a:round/>
            </a:ln>
          </a:top>
          <a:bottom>
            <a:ln w="254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3F3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3F3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3F3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F3F3F"/>
        </a:fontRef>
        <a:srgbClr val="3F3F3F"/>
      </a:tcTxStyle>
      <a:tcStyle>
        <a:tcBdr>
          <a:left>
            <a:ln w="12700" cap="flat">
              <a:solidFill>
                <a:srgbClr val="3F3F3F"/>
              </a:solidFill>
              <a:prstDash val="solid"/>
              <a:round/>
            </a:ln>
          </a:left>
          <a:right>
            <a:ln w="12700" cap="flat">
              <a:solidFill>
                <a:srgbClr val="3F3F3F"/>
              </a:solidFill>
              <a:prstDash val="solid"/>
              <a:round/>
            </a:ln>
          </a:right>
          <a:top>
            <a:ln w="12700" cap="flat">
              <a:solidFill>
                <a:srgbClr val="3F3F3F"/>
              </a:solidFill>
              <a:prstDash val="solid"/>
              <a:round/>
            </a:ln>
          </a:top>
          <a:bottom>
            <a:ln w="127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solidFill>
                <a:srgbClr val="3F3F3F"/>
              </a:solidFill>
              <a:prstDash val="solid"/>
              <a:round/>
            </a:ln>
          </a:insideH>
          <a:insideV>
            <a:ln w="12700" cap="flat">
              <a:solidFill>
                <a:srgbClr val="3F3F3F"/>
              </a:solidFill>
              <a:prstDash val="solid"/>
              <a:round/>
            </a:ln>
          </a:insideV>
        </a:tcBdr>
        <a:fill>
          <a:solidFill>
            <a:srgbClr val="3F3F3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F3F3F"/>
        </a:fontRef>
        <a:srgbClr val="3F3F3F"/>
      </a:tcTxStyle>
      <a:tcStyle>
        <a:tcBdr>
          <a:left>
            <a:ln w="12700" cap="flat">
              <a:solidFill>
                <a:srgbClr val="3F3F3F"/>
              </a:solidFill>
              <a:prstDash val="solid"/>
              <a:round/>
            </a:ln>
          </a:left>
          <a:right>
            <a:ln w="12700" cap="flat">
              <a:solidFill>
                <a:srgbClr val="3F3F3F"/>
              </a:solidFill>
              <a:prstDash val="solid"/>
              <a:round/>
            </a:ln>
          </a:right>
          <a:top>
            <a:ln w="12700" cap="flat">
              <a:solidFill>
                <a:srgbClr val="3F3F3F"/>
              </a:solidFill>
              <a:prstDash val="solid"/>
              <a:round/>
            </a:ln>
          </a:top>
          <a:bottom>
            <a:ln w="127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solidFill>
                <a:srgbClr val="3F3F3F"/>
              </a:solidFill>
              <a:prstDash val="solid"/>
              <a:round/>
            </a:ln>
          </a:insideH>
          <a:insideV>
            <a:ln w="12700" cap="flat">
              <a:solidFill>
                <a:srgbClr val="3F3F3F"/>
              </a:solidFill>
              <a:prstDash val="solid"/>
              <a:round/>
            </a:ln>
          </a:insideV>
        </a:tcBdr>
        <a:fill>
          <a:solidFill>
            <a:srgbClr val="3F3F3F">
              <a:alpha val="20000"/>
            </a:srgbClr>
          </a:solidFill>
        </a:fill>
      </a:tcStyle>
    </a:firstCol>
    <a:lastRow>
      <a:tcTxStyle b="on" i="off">
        <a:fontRef idx="minor">
          <a:srgbClr val="3F3F3F"/>
        </a:fontRef>
        <a:srgbClr val="3F3F3F"/>
      </a:tcTxStyle>
      <a:tcStyle>
        <a:tcBdr>
          <a:left>
            <a:ln w="12700" cap="flat">
              <a:solidFill>
                <a:srgbClr val="3F3F3F"/>
              </a:solidFill>
              <a:prstDash val="solid"/>
              <a:round/>
            </a:ln>
          </a:left>
          <a:right>
            <a:ln w="12700" cap="flat">
              <a:solidFill>
                <a:srgbClr val="3F3F3F"/>
              </a:solidFill>
              <a:prstDash val="solid"/>
              <a:round/>
            </a:ln>
          </a:right>
          <a:top>
            <a:ln w="50800" cap="flat">
              <a:solidFill>
                <a:srgbClr val="3F3F3F"/>
              </a:solidFill>
              <a:prstDash val="solid"/>
              <a:round/>
            </a:ln>
          </a:top>
          <a:bottom>
            <a:ln w="127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solidFill>
                <a:srgbClr val="3F3F3F"/>
              </a:solidFill>
              <a:prstDash val="solid"/>
              <a:round/>
            </a:ln>
          </a:insideH>
          <a:insideV>
            <a:ln w="12700" cap="flat">
              <a:solidFill>
                <a:srgbClr val="3F3F3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3F3F3F"/>
        </a:fontRef>
        <a:srgbClr val="3F3F3F"/>
      </a:tcTxStyle>
      <a:tcStyle>
        <a:tcBdr>
          <a:left>
            <a:ln w="12700" cap="flat">
              <a:solidFill>
                <a:srgbClr val="3F3F3F"/>
              </a:solidFill>
              <a:prstDash val="solid"/>
              <a:round/>
            </a:ln>
          </a:left>
          <a:right>
            <a:ln w="12700" cap="flat">
              <a:solidFill>
                <a:srgbClr val="3F3F3F"/>
              </a:solidFill>
              <a:prstDash val="solid"/>
              <a:round/>
            </a:ln>
          </a:right>
          <a:top>
            <a:ln w="12700" cap="flat">
              <a:solidFill>
                <a:srgbClr val="3F3F3F"/>
              </a:solidFill>
              <a:prstDash val="solid"/>
              <a:round/>
            </a:ln>
          </a:top>
          <a:bottom>
            <a:ln w="254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solidFill>
                <a:srgbClr val="3F3F3F"/>
              </a:solidFill>
              <a:prstDash val="solid"/>
              <a:round/>
            </a:ln>
          </a:insideH>
          <a:insideV>
            <a:ln w="12700" cap="flat">
              <a:solidFill>
                <a:srgbClr val="3F3F3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9"/>
  </p:normalViewPr>
  <p:slideViewPr>
    <p:cSldViewPr snapToGrid="0" snapToObjects="1">
      <p:cViewPr varScale="1">
        <p:scale>
          <a:sx n="130" d="100"/>
          <a:sy n="130" d="100"/>
        </p:scale>
        <p:origin x="11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/>
          <p:cNvSpPr>
            <a:spLocks noGrp="1"/>
          </p:cNvSpPr>
          <p:nvPr>
            <p:ph type="pic" sz="half" idx="13"/>
          </p:nvPr>
        </p:nvSpPr>
        <p:spPr>
          <a:xfrm>
            <a:off x="5580527" y="1506072"/>
            <a:ext cx="3106273" cy="36152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0190" y="1506072"/>
            <a:ext cx="4535699" cy="3615264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Clr>
                <a:srgbClr val="93674A"/>
              </a:buClr>
              <a:defRPr sz="2400"/>
            </a:lvl1pPr>
            <a:lvl2pPr marL="800100" indent="-342900">
              <a:spcBef>
                <a:spcPts val="500"/>
              </a:spcBef>
              <a:buClr>
                <a:srgbClr val="93674A"/>
              </a:buClr>
              <a:defRPr sz="2400"/>
            </a:lvl2pPr>
            <a:lvl3pPr marL="1219200" indent="-304800">
              <a:spcBef>
                <a:spcPts val="500"/>
              </a:spcBef>
              <a:buClr>
                <a:srgbClr val="93674A"/>
              </a:buClr>
              <a:defRPr sz="2400"/>
            </a:lvl3pPr>
            <a:lvl4pPr marL="1763485" indent="-391885">
              <a:spcBef>
                <a:spcPts val="500"/>
              </a:spcBef>
              <a:buClr>
                <a:srgbClr val="93674A"/>
              </a:buClr>
              <a:defRPr sz="2400"/>
            </a:lvl4pPr>
            <a:lvl5pPr marL="2220685" indent="-391885">
              <a:spcBef>
                <a:spcPts val="500"/>
              </a:spcBef>
              <a:buClr>
                <a:srgbClr val="93674A"/>
              </a:buCl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784274" y="208428"/>
            <a:ext cx="4747531" cy="9155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600">
                <a:solidFill>
                  <a:srgbClr val="926749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25" name="Logo side .pdf" descr="Logo side .pdf"/>
          <p:cNvPicPr>
            <a:picLocks noChangeAspect="1"/>
          </p:cNvPicPr>
          <p:nvPr/>
        </p:nvPicPr>
        <p:blipFill>
          <a:blip r:embed="rId2">
            <a:extLst/>
          </a:blip>
          <a:srcRect l="9417" t="41539" r="13027" b="38191"/>
          <a:stretch>
            <a:fillRect/>
          </a:stretch>
        </p:blipFill>
        <p:spPr>
          <a:xfrm>
            <a:off x="5732153" y="112188"/>
            <a:ext cx="2997972" cy="110812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traight Arrow Connector 8"/>
          <p:cNvSpPr/>
          <p:nvPr/>
        </p:nvSpPr>
        <p:spPr>
          <a:xfrm>
            <a:off x="-67135" y="1181365"/>
            <a:ext cx="9144001" cy="1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7" name="Straight Arrow Connector 8"/>
          <p:cNvSpPr/>
          <p:nvPr/>
        </p:nvSpPr>
        <p:spPr>
          <a:xfrm flipH="1">
            <a:off x="782773" y="-16238"/>
            <a:ext cx="1" cy="571500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144558"/>
            <a:ext cx="2133600" cy="304801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951379" y="1708858"/>
            <a:ext cx="7241242" cy="58060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1877" y="2525111"/>
            <a:ext cx="8700246" cy="49307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1pPr>
            <a:lvl2pPr marL="677007" indent="-219807" algn="ctr">
              <a:lnSpc>
                <a:spcPct val="110000"/>
              </a:lnSpc>
              <a:spcBef>
                <a:spcPts val="400"/>
              </a:spcBef>
              <a:buClrTx/>
              <a:buFontTx/>
              <a:defRPr sz="2000">
                <a:solidFill>
                  <a:srgbClr val="FFFFFF"/>
                </a:solidFill>
              </a:defRPr>
            </a:lvl2pPr>
            <a:lvl3pPr marL="1122218" indent="-207818" algn="ctr">
              <a:lnSpc>
                <a:spcPct val="110000"/>
              </a:lnSpc>
              <a:spcBef>
                <a:spcPts val="400"/>
              </a:spcBef>
              <a:buClrTx/>
              <a:buFontTx/>
              <a:defRPr sz="2000">
                <a:solidFill>
                  <a:srgbClr val="FFFFFF"/>
                </a:solidFill>
              </a:defRPr>
            </a:lvl3pPr>
            <a:lvl4pPr marL="1625600" indent="-254000" algn="ctr">
              <a:lnSpc>
                <a:spcPct val="110000"/>
              </a:lnSpc>
              <a:spcBef>
                <a:spcPts val="400"/>
              </a:spcBef>
              <a:buClrTx/>
              <a:buFontTx/>
              <a:defRPr sz="2000">
                <a:solidFill>
                  <a:srgbClr val="FFFFFF"/>
                </a:solidFill>
              </a:defRPr>
            </a:lvl4pPr>
            <a:lvl5pPr marL="2082800" indent="-254000" algn="ctr">
              <a:lnSpc>
                <a:spcPct val="110000"/>
              </a:lnSpc>
              <a:spcBef>
                <a:spcPts val="400"/>
              </a:spcBef>
              <a:buClrTx/>
              <a:buFontTx/>
              <a:defRPr sz="2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Rectangle"/>
          <p:cNvSpPr/>
          <p:nvPr/>
        </p:nvSpPr>
        <p:spPr>
          <a:xfrm>
            <a:off x="-11460" y="3472"/>
            <a:ext cx="9166920" cy="140622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8" name="Blue logo invert 1.pdf" descr="Blue logo invert 1.pdf"/>
          <p:cNvPicPr>
            <a:picLocks noChangeAspect="1"/>
          </p:cNvPicPr>
          <p:nvPr/>
        </p:nvPicPr>
        <p:blipFill>
          <a:blip r:embed="rId4">
            <a:extLst/>
          </a:blip>
          <a:srcRect l="18098" t="9613" r="14044" b="11725"/>
          <a:stretch>
            <a:fillRect/>
          </a:stretch>
        </p:blipFill>
        <p:spPr>
          <a:xfrm rot="5400000">
            <a:off x="3922210" y="-358843"/>
            <a:ext cx="1299655" cy="2130748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144558"/>
            <a:ext cx="2133600" cy="304801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1076225" y="228865"/>
            <a:ext cx="5917535" cy="87472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600">
                <a:solidFill>
                  <a:srgbClr val="92674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1114425" y="1333500"/>
            <a:ext cx="7572375" cy="377163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8C684E"/>
              </a:buClr>
              <a:defRPr sz="2800"/>
            </a:lvl1pPr>
            <a:lvl2pPr marL="790575" indent="-333375">
              <a:spcBef>
                <a:spcPts val="600"/>
              </a:spcBef>
              <a:buClr>
                <a:srgbClr val="8C684E"/>
              </a:buClr>
              <a:defRPr sz="2800"/>
            </a:lvl2pPr>
            <a:lvl3pPr marL="1234439" indent="-320039">
              <a:spcBef>
                <a:spcPts val="600"/>
              </a:spcBef>
              <a:buClr>
                <a:srgbClr val="8C684E"/>
              </a:buClr>
              <a:defRPr sz="2800"/>
            </a:lvl3pPr>
            <a:lvl4pPr marL="1771650" indent="-400050">
              <a:spcBef>
                <a:spcPts val="600"/>
              </a:spcBef>
              <a:buClr>
                <a:srgbClr val="8C684E"/>
              </a:buClr>
              <a:defRPr sz="2800"/>
            </a:lvl4pPr>
            <a:lvl5pPr marL="2228850" indent="-400050">
              <a:spcBef>
                <a:spcPts val="600"/>
              </a:spcBef>
              <a:buClr>
                <a:srgbClr val="8C684E"/>
              </a:buClr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9" name="Logo side .pdf" descr="Logo side .pdf"/>
          <p:cNvPicPr>
            <a:picLocks noChangeAspect="1"/>
          </p:cNvPicPr>
          <p:nvPr/>
        </p:nvPicPr>
        <p:blipFill>
          <a:blip r:embed="rId2">
            <a:extLst/>
          </a:blip>
          <a:srcRect l="9417" t="41539" r="13027" b="38191"/>
          <a:stretch>
            <a:fillRect/>
          </a:stretch>
        </p:blipFill>
        <p:spPr>
          <a:xfrm>
            <a:off x="5732153" y="112188"/>
            <a:ext cx="2997972" cy="1108126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traight Arrow Connector 8"/>
          <p:cNvSpPr/>
          <p:nvPr/>
        </p:nvSpPr>
        <p:spPr>
          <a:xfrm>
            <a:off x="-67135" y="1181365"/>
            <a:ext cx="9144001" cy="1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1" name="Straight Arrow Connector 8"/>
          <p:cNvSpPr/>
          <p:nvPr/>
        </p:nvSpPr>
        <p:spPr>
          <a:xfrm flipH="1">
            <a:off x="782773" y="-16238"/>
            <a:ext cx="1" cy="571500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1068387" y="337927"/>
            <a:ext cx="4646245" cy="8343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600">
                <a:solidFill>
                  <a:srgbClr val="92674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41400" y="1299470"/>
            <a:ext cx="4038600" cy="257127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228600" indent="-228600">
              <a:spcBef>
                <a:spcPts val="0"/>
              </a:spcBef>
              <a:buClr>
                <a:srgbClr val="8C684E"/>
              </a:buClr>
              <a:buFontTx/>
              <a:defRPr sz="1800"/>
            </a:lvl1pPr>
            <a:lvl2pPr marL="457200" indent="0">
              <a:spcBef>
                <a:spcPts val="0"/>
              </a:spcBef>
              <a:buClr>
                <a:srgbClr val="8C684E"/>
              </a:buClr>
              <a:buFontTx/>
              <a:buChar char="•"/>
              <a:defRPr sz="1800"/>
            </a:lvl2pPr>
            <a:lvl3pPr marL="914400" indent="0">
              <a:spcBef>
                <a:spcPts val="0"/>
              </a:spcBef>
              <a:buClr>
                <a:srgbClr val="8C684E"/>
              </a:buClr>
              <a:buFontTx/>
              <a:defRPr sz="1800"/>
            </a:lvl3pPr>
            <a:lvl4pPr marL="1371600" indent="0">
              <a:spcBef>
                <a:spcPts val="0"/>
              </a:spcBef>
              <a:buClr>
                <a:srgbClr val="8C684E"/>
              </a:buClr>
              <a:buFontTx/>
              <a:buChar char="•"/>
              <a:defRPr sz="1800"/>
            </a:lvl4pPr>
            <a:lvl5pPr marL="1828800" indent="0">
              <a:spcBef>
                <a:spcPts val="0"/>
              </a:spcBef>
              <a:buClr>
                <a:srgbClr val="8C684E"/>
              </a:buClr>
              <a:buFontTx/>
              <a:buChar char="•"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1" name="Straight Arrow Connector 8"/>
          <p:cNvSpPr/>
          <p:nvPr/>
        </p:nvSpPr>
        <p:spPr>
          <a:xfrm>
            <a:off x="-67135" y="1181365"/>
            <a:ext cx="9144001" cy="1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62" name="Logo side .pdf" descr="Logo side .pdf"/>
          <p:cNvPicPr>
            <a:picLocks noChangeAspect="1"/>
          </p:cNvPicPr>
          <p:nvPr/>
        </p:nvPicPr>
        <p:blipFill>
          <a:blip r:embed="rId2">
            <a:extLst/>
          </a:blip>
          <a:srcRect l="9417" t="41539" r="13027" b="38191"/>
          <a:stretch>
            <a:fillRect/>
          </a:stretch>
        </p:blipFill>
        <p:spPr>
          <a:xfrm>
            <a:off x="5668653" y="201088"/>
            <a:ext cx="2997972" cy="1108126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traight Arrow Connector 8"/>
          <p:cNvSpPr/>
          <p:nvPr/>
        </p:nvSpPr>
        <p:spPr>
          <a:xfrm flipH="1">
            <a:off x="782773" y="-16238"/>
            <a:ext cx="1" cy="571500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971798" y="228865"/>
            <a:ext cx="6150362" cy="87034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600">
                <a:solidFill>
                  <a:srgbClr val="92674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11522" y="1897591"/>
            <a:ext cx="4040189" cy="53313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289426" y="2701661"/>
            <a:ext cx="4041776" cy="533137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4" name="Logo side .pdf" descr="Logo side 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67759" y="-2193464"/>
            <a:ext cx="4040911" cy="571500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traight Arrow Connector 8"/>
          <p:cNvSpPr/>
          <p:nvPr/>
        </p:nvSpPr>
        <p:spPr>
          <a:xfrm>
            <a:off x="-67135" y="1181365"/>
            <a:ext cx="9144001" cy="1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6" name="Straight Arrow Connector 8"/>
          <p:cNvSpPr/>
          <p:nvPr/>
        </p:nvSpPr>
        <p:spPr>
          <a:xfrm flipH="1">
            <a:off x="782773" y="-16238"/>
            <a:ext cx="1" cy="571500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901700" y="228865"/>
            <a:ext cx="6536560" cy="87472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600">
                <a:solidFill>
                  <a:srgbClr val="92674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5" name="Logo side .pdf" descr="Logo side .pdf"/>
          <p:cNvPicPr>
            <a:picLocks noChangeAspect="1"/>
          </p:cNvPicPr>
          <p:nvPr/>
        </p:nvPicPr>
        <p:blipFill>
          <a:blip r:embed="rId2">
            <a:extLst/>
          </a:blip>
          <a:srcRect l="9417" t="41539" r="13027" b="38191"/>
          <a:stretch>
            <a:fillRect/>
          </a:stretch>
        </p:blipFill>
        <p:spPr>
          <a:xfrm>
            <a:off x="5617853" y="112188"/>
            <a:ext cx="2997972" cy="1108126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traight Arrow Connector 8"/>
          <p:cNvSpPr/>
          <p:nvPr/>
        </p:nvSpPr>
        <p:spPr>
          <a:xfrm>
            <a:off x="-67135" y="1181365"/>
            <a:ext cx="9144001" cy="1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7" name="Straight Arrow Connector 8"/>
          <p:cNvSpPr/>
          <p:nvPr/>
        </p:nvSpPr>
        <p:spPr>
          <a:xfrm flipH="1">
            <a:off x="782773" y="-16238"/>
            <a:ext cx="1" cy="571500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1016001" y="227541"/>
            <a:ext cx="3008315" cy="6388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solidFill>
                  <a:srgbClr val="92674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42916" y="1361017"/>
            <a:ext cx="3843884" cy="3909221"/>
          </a:xfrm>
          <a:prstGeom prst="rect">
            <a:avLst/>
          </a:prstGeom>
        </p:spPr>
        <p:txBody>
          <a:bodyPr/>
          <a:lstStyle>
            <a:lvl1pPr marL="342899" indent="-342899">
              <a:spcBef>
                <a:spcPts val="600"/>
              </a:spcBef>
              <a:buClr>
                <a:srgbClr val="8C684E"/>
              </a:buClr>
              <a:defRPr sz="2000"/>
            </a:lvl1pPr>
            <a:lvl2pPr marL="695325" indent="-238125">
              <a:spcBef>
                <a:spcPts val="600"/>
              </a:spcBef>
              <a:buClr>
                <a:srgbClr val="8C684E"/>
              </a:buClr>
              <a:defRPr sz="2000"/>
            </a:lvl2pPr>
            <a:lvl3pPr marL="1143000" indent="-228600">
              <a:spcBef>
                <a:spcPts val="600"/>
              </a:spcBef>
              <a:buClr>
                <a:srgbClr val="8C684E"/>
              </a:buClr>
              <a:defRPr sz="2000"/>
            </a:lvl3pPr>
            <a:lvl4pPr marL="1625600" indent="-254000">
              <a:spcBef>
                <a:spcPts val="600"/>
              </a:spcBef>
              <a:buClr>
                <a:srgbClr val="8C684E"/>
              </a:buClr>
              <a:defRPr sz="2000"/>
            </a:lvl4pPr>
            <a:lvl5pPr marL="2082800" indent="-254000">
              <a:spcBef>
                <a:spcPts val="600"/>
              </a:spcBef>
              <a:buClr>
                <a:srgbClr val="8C684E"/>
              </a:buCl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39417" y="1335617"/>
            <a:ext cx="3559556" cy="390922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ClrTx/>
              <a:buSzTx/>
              <a:buFontTx/>
              <a:buNone/>
              <a:defRPr sz="1400"/>
            </a:pPr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5" name="Logo side .pdf" descr="Logo side .pdf"/>
          <p:cNvPicPr>
            <a:picLocks noChangeAspect="1"/>
          </p:cNvPicPr>
          <p:nvPr/>
        </p:nvPicPr>
        <p:blipFill>
          <a:blip r:embed="rId2">
            <a:extLst/>
          </a:blip>
          <a:srcRect l="9417" t="41539" r="13027" b="38191"/>
          <a:stretch>
            <a:fillRect/>
          </a:stretch>
        </p:blipFill>
        <p:spPr>
          <a:xfrm>
            <a:off x="5732153" y="112188"/>
            <a:ext cx="2997972" cy="1108126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traight Arrow Connector 8"/>
          <p:cNvSpPr/>
          <p:nvPr/>
        </p:nvSpPr>
        <p:spPr>
          <a:xfrm>
            <a:off x="-67135" y="1181365"/>
            <a:ext cx="9144001" cy="1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07" name="Straight Arrow Connector 8"/>
          <p:cNvSpPr/>
          <p:nvPr/>
        </p:nvSpPr>
        <p:spPr>
          <a:xfrm flipH="1">
            <a:off x="782773" y="-16238"/>
            <a:ext cx="1" cy="571500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1792288" y="4000500"/>
            <a:ext cx="5486401" cy="4722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solidFill>
                  <a:srgbClr val="92674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510646"/>
            <a:ext cx="5486401" cy="3429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472782"/>
            <a:ext cx="5486401" cy="6707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8" name="Logo side .pdf" descr="Logo side .pdf"/>
          <p:cNvPicPr>
            <a:picLocks noChangeAspect="1"/>
          </p:cNvPicPr>
          <p:nvPr/>
        </p:nvPicPr>
        <p:blipFill>
          <a:blip r:embed="rId2">
            <a:extLst/>
          </a:blip>
          <a:srcRect l="9417" t="41539" r="13027" b="38191"/>
          <a:stretch>
            <a:fillRect/>
          </a:stretch>
        </p:blipFill>
        <p:spPr>
          <a:xfrm>
            <a:off x="7316866" y="188388"/>
            <a:ext cx="1464059" cy="541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6099" y="5339874"/>
            <a:ext cx="210701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800">
                <a:solidFill>
                  <a:srgbClr val="90909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6" descr="Picture 6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140692" y="328731"/>
            <a:ext cx="1740759" cy="678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Logo side .pdf" descr="Logo side .pdf"/>
          <p:cNvPicPr>
            <a:picLocks noChangeAspect="1"/>
          </p:cNvPicPr>
          <p:nvPr/>
        </p:nvPicPr>
        <p:blipFill>
          <a:blip r:embed="rId12">
            <a:extLst/>
          </a:blip>
          <a:srcRect l="9417" t="41539" r="13027" b="38191"/>
          <a:stretch>
            <a:fillRect/>
          </a:stretch>
        </p:blipFill>
        <p:spPr>
          <a:xfrm>
            <a:off x="5719453" y="77504"/>
            <a:ext cx="2997972" cy="110812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traight Arrow Connector 8"/>
          <p:cNvSpPr/>
          <p:nvPr/>
        </p:nvSpPr>
        <p:spPr>
          <a:xfrm>
            <a:off x="-67135" y="1181365"/>
            <a:ext cx="9144001" cy="1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Straight Arrow Connector 8"/>
          <p:cNvSpPr/>
          <p:nvPr/>
        </p:nvSpPr>
        <p:spPr>
          <a:xfrm flipH="1">
            <a:off x="782773" y="-16238"/>
            <a:ext cx="1" cy="571500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18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/>
          <a:lstStyle/>
          <a:p>
            <a:r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ransition spd="med"/>
  <p:txStyles>
    <p:titleStyle>
      <a:lvl1pPr marL="0" marR="0" indent="0" algn="l" defTabSz="4572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2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4572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2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4572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2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4572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2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4572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2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572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2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572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2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572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2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572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2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3F3F3F"/>
          </a:solidFill>
          <a:uFillTx/>
          <a:latin typeface="+mn-lt"/>
          <a:ea typeface="+mn-ea"/>
          <a:cs typeface="+mn-cs"/>
          <a:sym typeface="Calibri"/>
        </a:defRPr>
      </a:lvl1pPr>
      <a:lvl2pPr marL="786911" marR="0" indent="-32971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 typeface="Arial"/>
        <a:buChar char="–"/>
        <a:tabLst/>
        <a:defRPr sz="3000" b="0" i="0" u="none" strike="noStrike" cap="none" spc="0" baseline="0">
          <a:ln>
            <a:noFill/>
          </a:ln>
          <a:solidFill>
            <a:srgbClr val="3F3F3F"/>
          </a:solidFill>
          <a:uFillTx/>
          <a:latin typeface="+mn-lt"/>
          <a:ea typeface="+mn-ea"/>
          <a:cs typeface="+mn-cs"/>
          <a:sym typeface="Calibri"/>
        </a:defRPr>
      </a:lvl2pPr>
      <a:lvl3pPr marL="1226127" marR="0" indent="-311727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3F3F3F"/>
          </a:solidFill>
          <a:uFillTx/>
          <a:latin typeface="+mn-lt"/>
          <a:ea typeface="+mn-ea"/>
          <a:cs typeface="+mn-cs"/>
          <a:sym typeface="Calibri"/>
        </a:defRPr>
      </a:lvl3pPr>
      <a:lvl4pPr marL="1752600" marR="0" indent="-3810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 typeface="Arial"/>
        <a:buChar char="–"/>
        <a:tabLst/>
        <a:defRPr sz="3000" b="0" i="0" u="none" strike="noStrike" cap="none" spc="0" baseline="0">
          <a:ln>
            <a:noFill/>
          </a:ln>
          <a:solidFill>
            <a:srgbClr val="3F3F3F"/>
          </a:solidFill>
          <a:uFillTx/>
          <a:latin typeface="+mn-lt"/>
          <a:ea typeface="+mn-ea"/>
          <a:cs typeface="+mn-cs"/>
          <a:sym typeface="Calibri"/>
        </a:defRPr>
      </a:lvl4pPr>
      <a:lvl5pPr marL="2209800" marR="0" indent="-3810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 typeface="Arial"/>
        <a:buChar char="»"/>
        <a:tabLst/>
        <a:defRPr sz="3000" b="0" i="0" u="none" strike="noStrike" cap="none" spc="0" baseline="0">
          <a:ln>
            <a:noFill/>
          </a:ln>
          <a:solidFill>
            <a:srgbClr val="3F3F3F"/>
          </a:solidFill>
          <a:uFillTx/>
          <a:latin typeface="+mn-lt"/>
          <a:ea typeface="+mn-ea"/>
          <a:cs typeface="+mn-cs"/>
          <a:sym typeface="Calibri"/>
        </a:defRPr>
      </a:lvl5pPr>
      <a:lvl6pPr marL="2628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3F3F3F"/>
          </a:solidFill>
          <a:uFillTx/>
          <a:latin typeface="+mn-lt"/>
          <a:ea typeface="+mn-ea"/>
          <a:cs typeface="+mn-cs"/>
          <a:sym typeface="Calibri"/>
        </a:defRPr>
      </a:lvl6pPr>
      <a:lvl7pPr marL="30861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3F3F3F"/>
          </a:solidFill>
          <a:uFillTx/>
          <a:latin typeface="+mn-lt"/>
          <a:ea typeface="+mn-ea"/>
          <a:cs typeface="+mn-cs"/>
          <a:sym typeface="Calibri"/>
        </a:defRPr>
      </a:lvl7pPr>
      <a:lvl8pPr marL="35433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3F3F3F"/>
          </a:solidFill>
          <a:uFillTx/>
          <a:latin typeface="+mn-lt"/>
          <a:ea typeface="+mn-ea"/>
          <a:cs typeface="+mn-cs"/>
          <a:sym typeface="Calibri"/>
        </a:defRPr>
      </a:lvl8pPr>
      <a:lvl9pPr marL="40005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3F3F3F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Who is Copperfin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Who is Copperfin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9379" y="5339874"/>
            <a:ext cx="15742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484" y="1501281"/>
            <a:ext cx="8073285" cy="384824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Rectangle"/>
          <p:cNvSpPr/>
          <p:nvPr/>
        </p:nvSpPr>
        <p:spPr>
          <a:xfrm>
            <a:off x="825499" y="1211677"/>
            <a:ext cx="8051255" cy="613422"/>
          </a:xfrm>
          <a:prstGeom prst="rect">
            <a:avLst/>
          </a:prstGeom>
          <a:solidFill>
            <a:srgbClr val="132332"/>
          </a:solidFill>
          <a:ln w="25400">
            <a:solidFill>
              <a:schemeClr val="accent1">
                <a:lumOff val="-7137"/>
              </a:schemeClr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32" name="Text Placeholder 3"/>
          <p:cNvSpPr>
            <a:spLocks noGrp="1"/>
          </p:cNvSpPr>
          <p:nvPr>
            <p:ph type="body" idx="13"/>
          </p:nvPr>
        </p:nvSpPr>
        <p:spPr>
          <a:xfrm>
            <a:off x="813073" y="1205900"/>
            <a:ext cx="8076654" cy="6249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algn="ctr" defTabSz="219455">
              <a:lnSpc>
                <a:spcPct val="140000"/>
              </a:lnSpc>
              <a:spcBef>
                <a:spcPts val="0"/>
              </a:spcBef>
              <a:buClrTx/>
              <a:buSzTx/>
              <a:buFontTx/>
              <a:buNone/>
              <a:defRPr sz="959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Copperfin is a property advisory business that provides strategic advice to help its clients achieve an edge when it comes to property purchases, sale, management and development.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Auction clearance &amp; suppl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Auction clearance &amp; supply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9154" y="1415286"/>
            <a:ext cx="6144131" cy="3904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Unemployment/Employ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Unemployment/Employment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3902" y="1259146"/>
            <a:ext cx="6918247" cy="4348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opulation Growt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Population Growth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2" t="2312" r="631" b="2312"/>
          <a:stretch>
            <a:fillRect/>
          </a:stretch>
        </p:blipFill>
        <p:spPr>
          <a:xfrm>
            <a:off x="1538833" y="1354353"/>
            <a:ext cx="7102506" cy="39271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Investor Affordability Surve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Investor Affordability Survey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8080" y="1315476"/>
            <a:ext cx="6467840" cy="4247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ADI Loan Book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ADI Loan Book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613715" y="1482924"/>
            <a:ext cx="6465534" cy="3651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isks to Marke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Risks to Market</a:t>
            </a:r>
          </a:p>
        </p:txBody>
      </p:sp>
      <p:sp>
        <p:nvSpPr>
          <p:cNvPr id="206" name="Interest rates (RBA &amp; SVR)…"/>
          <p:cNvSpPr txBox="1"/>
          <p:nvPr/>
        </p:nvSpPr>
        <p:spPr>
          <a:xfrm>
            <a:off x="1822617" y="1865047"/>
            <a:ext cx="4529783" cy="2574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0435" indent="-220435">
              <a:lnSpc>
                <a:spcPct val="150000"/>
              </a:lnSpc>
              <a:buClr>
                <a:schemeClr val="accent2"/>
              </a:buClr>
              <a:buSzPct val="100000"/>
              <a:buFont typeface="Arial"/>
              <a:buChar char="✤"/>
              <a:defRPr sz="2000"/>
            </a:pPr>
            <a:r>
              <a:t>Interest rates (RBA &amp; SVR)</a:t>
            </a:r>
          </a:p>
          <a:p>
            <a:pPr marL="220435" indent="-220435">
              <a:lnSpc>
                <a:spcPct val="150000"/>
              </a:lnSpc>
              <a:buClr>
                <a:schemeClr val="accent2"/>
              </a:buClr>
              <a:buSzPct val="100000"/>
              <a:buFont typeface="Arial"/>
              <a:buChar char="✤"/>
              <a:defRPr sz="2000"/>
            </a:pPr>
            <a:r>
              <a:t>Unemployment</a:t>
            </a:r>
          </a:p>
          <a:p>
            <a:pPr marL="220435" indent="-220435">
              <a:lnSpc>
                <a:spcPct val="150000"/>
              </a:lnSpc>
              <a:buClr>
                <a:schemeClr val="accent2"/>
              </a:buClr>
              <a:buSzPct val="100000"/>
              <a:buFont typeface="Arial"/>
              <a:buChar char="✤"/>
              <a:defRPr sz="2000"/>
            </a:pPr>
            <a:r>
              <a:t>Economy (GDP growth rate)</a:t>
            </a:r>
          </a:p>
          <a:p>
            <a:pPr marL="220435" indent="-220435">
              <a:lnSpc>
                <a:spcPct val="150000"/>
              </a:lnSpc>
              <a:buClr>
                <a:schemeClr val="accent2"/>
              </a:buClr>
              <a:buSzPct val="100000"/>
              <a:buFont typeface="Arial"/>
              <a:buChar char="✤"/>
              <a:defRPr sz="2000"/>
            </a:pPr>
            <a:r>
              <a:t>Household debt to GDP</a:t>
            </a:r>
          </a:p>
          <a:p>
            <a:pPr marL="220435" indent="-220435">
              <a:lnSpc>
                <a:spcPct val="150000"/>
              </a:lnSpc>
              <a:buClr>
                <a:schemeClr val="accent2"/>
              </a:buClr>
              <a:buSzPct val="100000"/>
              <a:buFont typeface="Arial"/>
              <a:buChar char="✤"/>
              <a:defRPr sz="2000"/>
            </a:pPr>
            <a:r>
              <a:t>Population growth</a:t>
            </a:r>
          </a:p>
          <a:p>
            <a:pPr marL="220435" indent="-220435">
              <a:lnSpc>
                <a:spcPct val="150000"/>
              </a:lnSpc>
              <a:buClr>
                <a:schemeClr val="accent2"/>
              </a:buClr>
              <a:buSzPct val="100000"/>
              <a:buFont typeface="Arial"/>
              <a:buChar char="✤"/>
              <a:defRPr sz="2000">
                <a:solidFill>
                  <a:schemeClr val="accent2">
                    <a:satOff val="-2461"/>
                    <a:lumOff val="-10196"/>
                  </a:schemeClr>
                </a:solidFill>
              </a:defRPr>
            </a:pPr>
            <a:r>
              <a:t>Unpredictable event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hank You"/>
          <p:cNvSpPr txBox="1">
            <a:spLocks noGrp="1"/>
          </p:cNvSpPr>
          <p:nvPr>
            <p:ph type="title"/>
          </p:nvPr>
        </p:nvSpPr>
        <p:spPr>
          <a:xfrm>
            <a:off x="951379" y="1374321"/>
            <a:ext cx="7241242" cy="58060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82880">
              <a:lnSpc>
                <a:spcPct val="200000"/>
              </a:lnSpc>
              <a:defRPr sz="2280"/>
            </a:lvl1pPr>
          </a:lstStyle>
          <a:p>
            <a:r>
              <a:t>Thank You</a:t>
            </a:r>
          </a:p>
        </p:txBody>
      </p:sp>
      <p:sp>
        <p:nvSpPr>
          <p:cNvPr id="209" name="External Sources…"/>
          <p:cNvSpPr txBox="1"/>
          <p:nvPr/>
        </p:nvSpPr>
        <p:spPr>
          <a:xfrm>
            <a:off x="3567050" y="1983823"/>
            <a:ext cx="2216905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rgbClr val="9A5736"/>
                </a:solidFill>
              </a:defRPr>
            </a:pPr>
            <a:r>
              <a:t>External Sources</a:t>
            </a:r>
          </a:p>
          <a:p>
            <a:pPr marL="228600" indent="-228600"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t>APRA</a:t>
            </a:r>
          </a:p>
          <a:p>
            <a:pPr marL="228600" indent="-228600"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t>ABS</a:t>
            </a:r>
          </a:p>
          <a:p>
            <a:pPr marL="228600" indent="-228600"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t>RBA</a:t>
            </a:r>
          </a:p>
          <a:p>
            <a:pPr marL="228600" indent="-228600"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t>REIV</a:t>
            </a:r>
          </a:p>
          <a:p>
            <a:pPr marL="228600" indent="-228600"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t>CoreLogic</a:t>
            </a:r>
          </a:p>
          <a:p>
            <a:pPr marL="228600" indent="-228600"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t>PIPA</a:t>
            </a:r>
          </a:p>
          <a:p>
            <a:pPr marL="228600" indent="-228600"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t>Trading Economics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9379" y="5339874"/>
            <a:ext cx="15742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150" y="1355551"/>
            <a:ext cx="3660811" cy="4211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00662" y="1778544"/>
            <a:ext cx="2136838" cy="783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50262" y="3069625"/>
            <a:ext cx="2052988" cy="783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02400" y="4360705"/>
            <a:ext cx="2133363" cy="832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9379" y="5339874"/>
            <a:ext cx="15742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41" name="Strategy arrow.jpg" descr="Strategy arrow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8716" y="1496370"/>
            <a:ext cx="4159402" cy="242797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Buyer Advocacy"/>
          <p:cNvSpPr txBox="1">
            <a:spLocks noGrp="1"/>
          </p:cNvSpPr>
          <p:nvPr>
            <p:ph type="title" idx="4294967295"/>
          </p:nvPr>
        </p:nvSpPr>
        <p:spPr>
          <a:xfrm>
            <a:off x="1016001" y="227541"/>
            <a:ext cx="3008315" cy="6388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solidFill>
                  <a:srgbClr val="926749"/>
                </a:solidFill>
              </a:defRPr>
            </a:lvl1pPr>
          </a:lstStyle>
          <a:p>
            <a:r>
              <a:t>Buyer Advocacy</a:t>
            </a:r>
          </a:p>
        </p:txBody>
      </p:sp>
      <p:pic>
        <p:nvPicPr>
          <p:cNvPr id="1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339" y="1355551"/>
            <a:ext cx="3008314" cy="4099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roperties we have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Properties we have </a:t>
            </a:r>
          </a:p>
          <a:p>
            <a:r>
              <a:t>been involved in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9379" y="5339874"/>
            <a:ext cx="15742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47" name="resize;m=exact;w=768;h=512.jpeg" descr="resize;m=exact;w=768;h=512.jpe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567448" y="1449643"/>
            <a:ext cx="2190110" cy="1460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resize;m=exact;w=768;h=512.jpeg" descr="resize;m=exact;w=768;h=5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6766" y="1422697"/>
            <a:ext cx="2190030" cy="1460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Gen.ashx_.jpg" descr="ImageGen.ashx_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3889" y="1449643"/>
            <a:ext cx="1955497" cy="1460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UNADJUSTEDNONRAW_thumb_637.jpg" descr="UNADJUSTEDNONRAW_thumb_63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79544" y="3442096"/>
            <a:ext cx="1955496" cy="146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5132" y="3377593"/>
            <a:ext cx="1955497" cy="1308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67448" y="3388508"/>
            <a:ext cx="2189957" cy="157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ransaction Advis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Transaction Advisory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9379" y="5339874"/>
            <a:ext cx="15742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1732" y="4080381"/>
            <a:ext cx="3350236" cy="1443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8398" y="1259145"/>
            <a:ext cx="4404689" cy="4198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580000">
            <a:off x="5253856" y="1731113"/>
            <a:ext cx="2848039" cy="200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600000">
            <a:off x="7380866" y="1584718"/>
            <a:ext cx="1397645" cy="1895066"/>
          </a:xfrm>
          <a:prstGeom prst="rect">
            <a:avLst/>
          </a:prstGeom>
          <a:ln w="3175">
            <a:solidFill>
              <a:schemeClr val="accent1">
                <a:lumOff val="-7137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hanging Cycle"/>
          <p:cNvSpPr txBox="1">
            <a:spLocks noGrp="1"/>
          </p:cNvSpPr>
          <p:nvPr>
            <p:ph type="title"/>
          </p:nvPr>
        </p:nvSpPr>
        <p:spPr>
          <a:xfrm>
            <a:off x="901700" y="228865"/>
            <a:ext cx="4369656" cy="874721"/>
          </a:xfrm>
          <a:prstGeom prst="rect">
            <a:avLst/>
          </a:prstGeom>
        </p:spPr>
        <p:txBody>
          <a:bodyPr/>
          <a:lstStyle/>
          <a:p>
            <a:r>
              <a:t>Changing Cycle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9379" y="5339874"/>
            <a:ext cx="15742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8719" y="1259145"/>
            <a:ext cx="5180454" cy="3607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rrent Driv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Current Drivers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9379" y="5339874"/>
            <a:ext cx="15742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009" t="22623" r="5469" b="8609"/>
          <a:stretch>
            <a:fillRect/>
          </a:stretch>
        </p:blipFill>
        <p:spPr>
          <a:xfrm>
            <a:off x="1272662" y="1467500"/>
            <a:ext cx="7410383" cy="344238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ougher lending &amp; Government intervention has slowed the market"/>
          <p:cNvSpPr txBox="1"/>
          <p:nvPr/>
        </p:nvSpPr>
        <p:spPr>
          <a:xfrm>
            <a:off x="2177591" y="4928352"/>
            <a:ext cx="5979887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SzPct val="100000"/>
              <a:buChar char="•"/>
            </a:lvl1pPr>
          </a:lstStyle>
          <a:p>
            <a:r>
              <a:t>Tougher lending &amp; Government intervention has slowed the market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hanges in Melbourne Val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Changes in Melbourne Value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9379" y="5339874"/>
            <a:ext cx="15742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5888" y="4950671"/>
            <a:ext cx="5171974" cy="507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5793" y="1292502"/>
            <a:ext cx="4835994" cy="309752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he real story is in Melbourne’s upper and lower quartile."/>
          <p:cNvSpPr txBox="1"/>
          <p:nvPr/>
        </p:nvSpPr>
        <p:spPr>
          <a:xfrm>
            <a:off x="1303720" y="4216665"/>
            <a:ext cx="6536560" cy="87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defRPr b="1" i="1">
                <a:solidFill>
                  <a:schemeClr val="accent1">
                    <a:lumOff val="-7137"/>
                  </a:schemeClr>
                </a:solidFill>
              </a:defRPr>
            </a:lvl1pPr>
          </a:lstStyle>
          <a:p>
            <a:r>
              <a:t>The real story is in Melbourne’s upper and lower quartile.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What would it take for house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24027">
              <a:lnSpc>
                <a:spcPts val="4300"/>
              </a:lnSpc>
              <a:spcBef>
                <a:spcPts val="500"/>
              </a:spcBef>
              <a:defRPr sz="1829"/>
            </a:pPr>
            <a:r>
              <a:t>What would it take for house </a:t>
            </a:r>
          </a:p>
          <a:p>
            <a:pPr defTabSz="224027">
              <a:lnSpc>
                <a:spcPts val="4300"/>
              </a:lnSpc>
              <a:spcBef>
                <a:spcPts val="500"/>
              </a:spcBef>
              <a:defRPr sz="1829"/>
            </a:pPr>
            <a:r>
              <a:t>prices to drop by 40%? </a:t>
            </a:r>
            <a:endParaRPr sz="588"/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78" name="Demand"/>
          <p:cNvSpPr txBox="1"/>
          <p:nvPr/>
        </p:nvSpPr>
        <p:spPr>
          <a:xfrm>
            <a:off x="5332761" y="1259146"/>
            <a:ext cx="2037279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Demand</a:t>
            </a:r>
          </a:p>
        </p:txBody>
      </p:sp>
      <p:sp>
        <p:nvSpPr>
          <p:cNvPr id="179" name="Supply"/>
          <p:cNvSpPr txBox="1"/>
          <p:nvPr/>
        </p:nvSpPr>
        <p:spPr>
          <a:xfrm>
            <a:off x="7049761" y="4944866"/>
            <a:ext cx="2037280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Supply</a:t>
            </a:r>
          </a:p>
        </p:txBody>
      </p:sp>
      <p:sp>
        <p:nvSpPr>
          <p:cNvPr id="180" name="Arrow"/>
          <p:cNvSpPr/>
          <p:nvPr/>
        </p:nvSpPr>
        <p:spPr>
          <a:xfrm rot="16200000">
            <a:off x="8059606" y="4682181"/>
            <a:ext cx="923755" cy="312539"/>
          </a:xfrm>
          <a:prstGeom prst="rightArrow">
            <a:avLst>
              <a:gd name="adj1" fmla="val 32000"/>
              <a:gd name="adj2" fmla="val 189162"/>
            </a:avLst>
          </a:prstGeom>
          <a:solidFill>
            <a:schemeClr val="accent3"/>
          </a:solidFill>
          <a:ln w="381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" name="Arrow"/>
          <p:cNvSpPr/>
          <p:nvPr/>
        </p:nvSpPr>
        <p:spPr>
          <a:xfrm rot="5400000">
            <a:off x="6056957" y="1577451"/>
            <a:ext cx="936455" cy="325244"/>
          </a:xfrm>
          <a:prstGeom prst="rightArrow">
            <a:avLst>
              <a:gd name="adj1" fmla="val 32000"/>
              <a:gd name="adj2" fmla="val 184265"/>
            </a:avLst>
          </a:prstGeom>
          <a:solidFill>
            <a:schemeClr val="accent2"/>
          </a:solidFill>
          <a:ln w="25400"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5389" y="1259146"/>
            <a:ext cx="4501548" cy="369066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vailability of finance…"/>
          <p:cNvSpPr txBox="1">
            <a:spLocks noGrp="1"/>
          </p:cNvSpPr>
          <p:nvPr>
            <p:ph type="body" sz="quarter" idx="4294967295"/>
          </p:nvPr>
        </p:nvSpPr>
        <p:spPr>
          <a:xfrm>
            <a:off x="5292782" y="2376559"/>
            <a:ext cx="3648136" cy="207812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buClr>
                <a:srgbClr val="93674A"/>
              </a:buClr>
              <a:defRPr sz="1800"/>
            </a:pPr>
            <a:r>
              <a:t>Availability of finance</a:t>
            </a:r>
          </a:p>
          <a:p>
            <a:pPr>
              <a:spcBef>
                <a:spcPts val="500"/>
              </a:spcBef>
              <a:buClr>
                <a:srgbClr val="93674A"/>
              </a:buClr>
              <a:defRPr sz="1800"/>
            </a:pPr>
            <a:r>
              <a:t>Borrowing costs (affordability)</a:t>
            </a:r>
          </a:p>
          <a:p>
            <a:pPr>
              <a:spcBef>
                <a:spcPts val="500"/>
              </a:spcBef>
              <a:buClr>
                <a:srgbClr val="93674A"/>
              </a:buClr>
              <a:defRPr sz="1800"/>
            </a:pPr>
            <a:r>
              <a:t>Employment</a:t>
            </a:r>
          </a:p>
          <a:p>
            <a:pPr>
              <a:spcBef>
                <a:spcPts val="500"/>
              </a:spcBef>
              <a:buClr>
                <a:srgbClr val="93674A"/>
              </a:buClr>
              <a:defRPr sz="1800"/>
            </a:pPr>
            <a:r>
              <a:t>Supply to the market</a:t>
            </a:r>
          </a:p>
          <a:p>
            <a:pPr>
              <a:spcBef>
                <a:spcPts val="500"/>
              </a:spcBef>
              <a:buClr>
                <a:srgbClr val="93674A"/>
              </a:buClr>
              <a:defRPr sz="1800"/>
            </a:pPr>
            <a:r>
              <a:t>Government Policy (Negative Gearing/Land Tax/Stamp duty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pteon_Client_Presentation_National_2017 (1)">
  <a:themeElements>
    <a:clrScheme name="Opteon_Client_Presentation_National_2017 (1)">
      <a:dk1>
        <a:srgbClr val="3F3F3F"/>
      </a:dk1>
      <a:lt1>
        <a:srgbClr val="FFFFFF"/>
      </a:lt1>
      <a:dk2>
        <a:srgbClr val="A7A7A7"/>
      </a:dk2>
      <a:lt2>
        <a:srgbClr val="535353"/>
      </a:lt2>
      <a:accent1>
        <a:srgbClr val="216A95"/>
      </a:accent1>
      <a:accent2>
        <a:srgbClr val="D23232"/>
      </a:accent2>
      <a:accent3>
        <a:srgbClr val="38867C"/>
      </a:accent3>
      <a:accent4>
        <a:srgbClr val="ED6B06"/>
      </a:accent4>
      <a:accent5>
        <a:srgbClr val="FAB54D"/>
      </a:accent5>
      <a:accent6>
        <a:srgbClr val="94969A"/>
      </a:accent6>
      <a:hlink>
        <a:srgbClr val="0000FF"/>
      </a:hlink>
      <a:folHlink>
        <a:srgbClr val="FF00FF"/>
      </a:folHlink>
    </a:clrScheme>
    <a:fontScheme name="Opteon_Client_Presentation_National_2017 (1)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pteon_Client_Presentation_National_2017 (1)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pteon_Client_Presentation_National_2017 (1)">
  <a:themeElements>
    <a:clrScheme name="Opteon_Client_Presentation_National_2017 (1)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16A95"/>
      </a:accent1>
      <a:accent2>
        <a:srgbClr val="D23232"/>
      </a:accent2>
      <a:accent3>
        <a:srgbClr val="38867C"/>
      </a:accent3>
      <a:accent4>
        <a:srgbClr val="ED6B06"/>
      </a:accent4>
      <a:accent5>
        <a:srgbClr val="FAB54D"/>
      </a:accent5>
      <a:accent6>
        <a:srgbClr val="94969A"/>
      </a:accent6>
      <a:hlink>
        <a:srgbClr val="0000FF"/>
      </a:hlink>
      <a:folHlink>
        <a:srgbClr val="FF00FF"/>
      </a:folHlink>
    </a:clrScheme>
    <a:fontScheme name="Opteon_Client_Presentation_National_2017 (1)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pteon_Client_Presentation_National_2017 (1)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</Words>
  <Application>Microsoft Macintosh PowerPoint</Application>
  <PresentationFormat>On-screen Show (16:10)</PresentationFormat>
  <Paragraphs>55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Helvetica</vt:lpstr>
      <vt:lpstr>Trebuchet MS</vt:lpstr>
      <vt:lpstr>Opteon_Client_Presentation_National_2017 (1)</vt:lpstr>
      <vt:lpstr>Who is Copperfin</vt:lpstr>
      <vt:lpstr>PowerPoint Presentation</vt:lpstr>
      <vt:lpstr>Buyer Advocacy</vt:lpstr>
      <vt:lpstr>Properties we have  been involved in</vt:lpstr>
      <vt:lpstr>Transaction Advisory</vt:lpstr>
      <vt:lpstr>Changing Cycle</vt:lpstr>
      <vt:lpstr>Current Drivers</vt:lpstr>
      <vt:lpstr>Changes in Melbourne Value</vt:lpstr>
      <vt:lpstr>What would it take for house  prices to drop by 40%? </vt:lpstr>
      <vt:lpstr>Auction clearance &amp; supply</vt:lpstr>
      <vt:lpstr>Unemployment/Employment</vt:lpstr>
      <vt:lpstr>Population Growth</vt:lpstr>
      <vt:lpstr>Investor Affordability Survey</vt:lpstr>
      <vt:lpstr>ADI Loan Book</vt:lpstr>
      <vt:lpstr>Risks to Market</vt:lpstr>
      <vt:lpstr>Thank You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is Copperfin</dc:title>
  <cp:lastModifiedBy>Microsoft Office User</cp:lastModifiedBy>
  <cp:revision>1</cp:revision>
  <dcterms:modified xsi:type="dcterms:W3CDTF">2018-12-23T12:57:43Z</dcterms:modified>
</cp:coreProperties>
</file>